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Lst>
  <p:sldSz cy="5143500" cx="9144000"/>
  <p:notesSz cx="6858000" cy="9144000"/>
  <p:embeddedFontLst>
    <p:embeddedFont>
      <p:font typeface="Average"/>
      <p:regular r:id="rId9"/>
    </p:embeddedFont>
    <p:embeddedFont>
      <p:font typeface="Oswald"/>
      <p:regular r:id="rId10"/>
      <p:bold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font" Target="fonts/Oswald-bold.fntdata"/><Relationship Id="rId10" Type="http://schemas.openxmlformats.org/officeDocument/2006/relationships/font" Target="fonts/Oswald-regular.fntdata"/><Relationship Id="rId9"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Our story starts with the Haas House, which was demolished last spring by JMU and was the oldest building left on South Main Street. The demolition was met with a lot of controversy, with JMU saying that experts told them it was unsalvageable, but local historians saying that atleast portions of the house were able to be preserved. Nonetheless, the house was bulldozed and is now a green space. The quote from the Downtown Historic Renaissance describes that this occurrence is a pattern of historical buildings being destroyed with little cause. But, why do we care? That’s what we want to find out.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9dac57a98f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9dac57a98f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project will not be chronological, but rather an issue-based story. So, we want to start with the Haas House which is the most recent demolition. Then, transition to the foundry and other smaller buildings discussing the buildings that are in “limbo”: still standing with the possibility of being destroyed, or just sitting there with nothing happening. Lastly, we will focus on the Dallard-Newman House, which was preserved and turned into a museum.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9dac57a98f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9dac57a98f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Listed above are features that we want on the site and what our story will mainly consist of. The two links are two stories that we like and want to kind of model this story as.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www.techchron.com/308fa18/neighbor/" TargetMode="External"/><Relationship Id="rId4" Type="http://schemas.openxmlformats.org/officeDocument/2006/relationships/image" Target="../media/image3.png"/><Relationship Id="rId5" Type="http://schemas.openxmlformats.org/officeDocument/2006/relationships/hyperlink" Target="https://features.propublica.org/illinois-seclusion-rooms/school-students-put-in-isolated-timeout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title"/>
          </p:nvPr>
        </p:nvSpPr>
        <p:spPr>
          <a:xfrm>
            <a:off x="311700" y="580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pic>
        <p:nvPicPr>
          <p:cNvPr id="60" name="Google Shape;60;p13"/>
          <p:cNvPicPr preferRelativeResize="0"/>
          <p:nvPr/>
        </p:nvPicPr>
        <p:blipFill>
          <a:blip r:embed="rId3">
            <a:alphaModFix/>
          </a:blip>
          <a:stretch>
            <a:fillRect/>
          </a:stretch>
        </p:blipFill>
        <p:spPr>
          <a:xfrm>
            <a:off x="311700" y="1800375"/>
            <a:ext cx="4321398" cy="3086700"/>
          </a:xfrm>
          <a:prstGeom prst="rect">
            <a:avLst/>
          </a:prstGeom>
          <a:noFill/>
          <a:ln>
            <a:noFill/>
          </a:ln>
        </p:spPr>
      </p:pic>
      <p:pic>
        <p:nvPicPr>
          <p:cNvPr id="61" name="Google Shape;61;p13"/>
          <p:cNvPicPr preferRelativeResize="0"/>
          <p:nvPr/>
        </p:nvPicPr>
        <p:blipFill>
          <a:blip r:embed="rId4">
            <a:alphaModFix/>
          </a:blip>
          <a:stretch>
            <a:fillRect/>
          </a:stretch>
        </p:blipFill>
        <p:spPr>
          <a:xfrm>
            <a:off x="2586250" y="268050"/>
            <a:ext cx="6419774" cy="1372350"/>
          </a:xfrm>
          <a:prstGeom prst="rect">
            <a:avLst/>
          </a:prstGeom>
          <a:noFill/>
          <a:ln>
            <a:noFill/>
          </a:ln>
        </p:spPr>
      </p:pic>
      <p:sp>
        <p:nvSpPr>
          <p:cNvPr id="62" name="Google Shape;62;p13"/>
          <p:cNvSpPr txBox="1"/>
          <p:nvPr/>
        </p:nvSpPr>
        <p:spPr>
          <a:xfrm>
            <a:off x="4800900" y="1866075"/>
            <a:ext cx="40314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“Each time we lose a historic building in Harrisonburg, community members get angry, they lament the loss, and then </a:t>
            </a:r>
            <a:r>
              <a:rPr lang="en" sz="1800" u="sng">
                <a:solidFill>
                  <a:schemeClr val="dk1"/>
                </a:solidFill>
                <a:latin typeface="Average"/>
                <a:ea typeface="Average"/>
                <a:cs typeface="Average"/>
                <a:sym typeface="Average"/>
              </a:rPr>
              <a:t>this cycle repeats when another historic building is demolished</a:t>
            </a:r>
            <a:r>
              <a:rPr lang="en" sz="1800">
                <a:solidFill>
                  <a:schemeClr val="dk1"/>
                </a:solidFill>
                <a:latin typeface="Average"/>
                <a:ea typeface="Average"/>
                <a:cs typeface="Average"/>
                <a:sym typeface="Average"/>
              </a:rPr>
              <a:t>. This keeps happening because we don’t have a local historic district with controls in place to protect our </a:t>
            </a:r>
            <a:r>
              <a:rPr lang="en" sz="1800" u="sng">
                <a:solidFill>
                  <a:schemeClr val="dk1"/>
                </a:solidFill>
                <a:latin typeface="Average"/>
                <a:ea typeface="Average"/>
                <a:cs typeface="Average"/>
                <a:sym typeface="Average"/>
              </a:rPr>
              <a:t>irreplaceable buildings that embody our history</a:t>
            </a:r>
            <a:r>
              <a:rPr lang="en" sz="1800">
                <a:solidFill>
                  <a:schemeClr val="dk1"/>
                </a:solidFill>
                <a:latin typeface="Average"/>
                <a:ea typeface="Average"/>
                <a:cs typeface="Average"/>
                <a:sym typeface="Average"/>
              </a:rPr>
              <a:t>.” - Downtown Historic Renaissance</a:t>
            </a:r>
            <a:endParaRPr sz="1800">
              <a:solidFill>
                <a:schemeClr val="dk1"/>
              </a:solidFill>
              <a:latin typeface="Average"/>
              <a:ea typeface="Average"/>
              <a:cs typeface="Average"/>
              <a:sym typeface="Averag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type="title"/>
          </p:nvPr>
        </p:nvSpPr>
        <p:spPr>
          <a:xfrm>
            <a:off x="3281150" y="96250"/>
            <a:ext cx="1949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Buildings</a:t>
            </a:r>
            <a:endParaRPr/>
          </a:p>
        </p:txBody>
      </p:sp>
      <p:pic>
        <p:nvPicPr>
          <p:cNvPr id="68" name="Google Shape;68;p14"/>
          <p:cNvPicPr preferRelativeResize="0"/>
          <p:nvPr/>
        </p:nvPicPr>
        <p:blipFill rotWithShape="1">
          <a:blip r:embed="rId3">
            <a:alphaModFix/>
          </a:blip>
          <a:srcRect b="0" l="0" r="37550" t="0"/>
          <a:stretch/>
        </p:blipFill>
        <p:spPr>
          <a:xfrm>
            <a:off x="6109400" y="893151"/>
            <a:ext cx="2709202" cy="2451274"/>
          </a:xfrm>
          <a:prstGeom prst="rect">
            <a:avLst/>
          </a:prstGeom>
          <a:noFill/>
          <a:ln>
            <a:noFill/>
          </a:ln>
        </p:spPr>
      </p:pic>
      <p:sp>
        <p:nvSpPr>
          <p:cNvPr id="69" name="Google Shape;69;p14"/>
          <p:cNvSpPr txBox="1"/>
          <p:nvPr/>
        </p:nvSpPr>
        <p:spPr>
          <a:xfrm>
            <a:off x="6658200" y="360500"/>
            <a:ext cx="16116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Average"/>
                <a:ea typeface="Average"/>
                <a:cs typeface="Average"/>
                <a:sym typeface="Average"/>
              </a:rPr>
              <a:t>What’s next?</a:t>
            </a:r>
            <a:endParaRPr sz="2000">
              <a:solidFill>
                <a:schemeClr val="dk1"/>
              </a:solidFill>
              <a:latin typeface="Average"/>
              <a:ea typeface="Average"/>
              <a:cs typeface="Average"/>
              <a:sym typeface="Average"/>
            </a:endParaRPr>
          </a:p>
        </p:txBody>
      </p:sp>
      <p:sp>
        <p:nvSpPr>
          <p:cNvPr id="70" name="Google Shape;70;p14"/>
          <p:cNvSpPr txBox="1"/>
          <p:nvPr/>
        </p:nvSpPr>
        <p:spPr>
          <a:xfrm>
            <a:off x="6234900" y="3489700"/>
            <a:ext cx="245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P. Bradley and Sons Foundry</a:t>
            </a:r>
            <a:endParaRPr>
              <a:solidFill>
                <a:schemeClr val="dk1"/>
              </a:solidFill>
              <a:latin typeface="Average"/>
              <a:ea typeface="Average"/>
              <a:cs typeface="Average"/>
              <a:sym typeface="Average"/>
            </a:endParaRPr>
          </a:p>
        </p:txBody>
      </p:sp>
      <p:pic>
        <p:nvPicPr>
          <p:cNvPr id="71" name="Google Shape;71;p14"/>
          <p:cNvPicPr preferRelativeResize="0"/>
          <p:nvPr/>
        </p:nvPicPr>
        <p:blipFill rotWithShape="1">
          <a:blip r:embed="rId4">
            <a:alphaModFix/>
          </a:blip>
          <a:srcRect b="0" l="-5240" r="5239" t="0"/>
          <a:stretch/>
        </p:blipFill>
        <p:spPr>
          <a:xfrm>
            <a:off x="2707463" y="2571737"/>
            <a:ext cx="3096774" cy="1833151"/>
          </a:xfrm>
          <a:prstGeom prst="rect">
            <a:avLst/>
          </a:prstGeom>
          <a:noFill/>
          <a:ln>
            <a:noFill/>
          </a:ln>
        </p:spPr>
      </p:pic>
      <p:pic>
        <p:nvPicPr>
          <p:cNvPr id="72" name="Google Shape;72;p14"/>
          <p:cNvPicPr preferRelativeResize="0"/>
          <p:nvPr/>
        </p:nvPicPr>
        <p:blipFill>
          <a:blip r:embed="rId5">
            <a:alphaModFix/>
          </a:blip>
          <a:stretch>
            <a:fillRect/>
          </a:stretch>
        </p:blipFill>
        <p:spPr>
          <a:xfrm>
            <a:off x="152825" y="898150"/>
            <a:ext cx="2559650" cy="1789975"/>
          </a:xfrm>
          <a:prstGeom prst="rect">
            <a:avLst/>
          </a:prstGeom>
          <a:noFill/>
          <a:ln>
            <a:noFill/>
          </a:ln>
        </p:spPr>
      </p:pic>
      <p:sp>
        <p:nvSpPr>
          <p:cNvPr id="73" name="Google Shape;73;p14"/>
          <p:cNvSpPr txBox="1"/>
          <p:nvPr/>
        </p:nvSpPr>
        <p:spPr>
          <a:xfrm>
            <a:off x="782700" y="320450"/>
            <a:ext cx="1299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Average"/>
                <a:ea typeface="Average"/>
                <a:cs typeface="Average"/>
                <a:sym typeface="Average"/>
              </a:rPr>
              <a:t>Destroyed</a:t>
            </a:r>
            <a:endParaRPr sz="2000">
              <a:solidFill>
                <a:schemeClr val="dk1"/>
              </a:solidFill>
              <a:latin typeface="Average"/>
              <a:ea typeface="Average"/>
              <a:cs typeface="Average"/>
              <a:sym typeface="Average"/>
            </a:endParaRPr>
          </a:p>
        </p:txBody>
      </p:sp>
      <p:sp>
        <p:nvSpPr>
          <p:cNvPr id="74" name="Google Shape;74;p14"/>
          <p:cNvSpPr txBox="1"/>
          <p:nvPr/>
        </p:nvSpPr>
        <p:spPr>
          <a:xfrm>
            <a:off x="3587750" y="2015800"/>
            <a:ext cx="1336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Average"/>
                <a:ea typeface="Average"/>
                <a:cs typeface="Average"/>
                <a:sym typeface="Average"/>
              </a:rPr>
              <a:t>Preserved</a:t>
            </a:r>
            <a:endParaRPr sz="2000">
              <a:solidFill>
                <a:schemeClr val="dk1"/>
              </a:solidFill>
              <a:latin typeface="Average"/>
              <a:ea typeface="Average"/>
              <a:cs typeface="Average"/>
              <a:sym typeface="Average"/>
            </a:endParaRPr>
          </a:p>
        </p:txBody>
      </p:sp>
      <p:sp>
        <p:nvSpPr>
          <p:cNvPr id="75" name="Google Shape;75;p14"/>
          <p:cNvSpPr txBox="1"/>
          <p:nvPr/>
        </p:nvSpPr>
        <p:spPr>
          <a:xfrm>
            <a:off x="823500" y="2773225"/>
            <a:ext cx="121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Haas House</a:t>
            </a:r>
            <a:endParaRPr>
              <a:solidFill>
                <a:schemeClr val="dk1"/>
              </a:solidFill>
              <a:latin typeface="Average"/>
              <a:ea typeface="Average"/>
              <a:cs typeface="Average"/>
              <a:sym typeface="Average"/>
            </a:endParaRPr>
          </a:p>
        </p:txBody>
      </p:sp>
      <p:sp>
        <p:nvSpPr>
          <p:cNvPr id="76" name="Google Shape;76;p14"/>
          <p:cNvSpPr txBox="1"/>
          <p:nvPr/>
        </p:nvSpPr>
        <p:spPr>
          <a:xfrm>
            <a:off x="3215600" y="4468250"/>
            <a:ext cx="208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Dallard-Newman House</a:t>
            </a:r>
            <a:endParaRPr>
              <a:solidFill>
                <a:schemeClr val="dk1"/>
              </a:solidFill>
              <a:latin typeface="Average"/>
              <a:ea typeface="Average"/>
              <a:cs typeface="Average"/>
              <a:sym typeface="Average"/>
            </a:endParaRPr>
          </a:p>
        </p:txBody>
      </p:sp>
      <p:sp>
        <p:nvSpPr>
          <p:cNvPr id="77" name="Google Shape;77;p14"/>
          <p:cNvSpPr txBox="1"/>
          <p:nvPr/>
        </p:nvSpPr>
        <p:spPr>
          <a:xfrm>
            <a:off x="2901200" y="853100"/>
            <a:ext cx="27093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Average"/>
                <a:ea typeface="Average"/>
                <a:cs typeface="Average"/>
                <a:sym typeface="Average"/>
              </a:rPr>
              <a:t>We’re going to look at houses in different statuses of upkeep.</a:t>
            </a:r>
            <a:endParaRPr>
              <a:solidFill>
                <a:schemeClr val="dk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txBox="1"/>
          <p:nvPr>
            <p:ph type="title"/>
          </p:nvPr>
        </p:nvSpPr>
        <p:spPr>
          <a:xfrm>
            <a:off x="311700" y="364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Features</a:t>
            </a:r>
            <a:endParaRPr/>
          </a:p>
        </p:txBody>
      </p:sp>
      <p:pic>
        <p:nvPicPr>
          <p:cNvPr id="83" name="Google Shape;83;p15">
            <a:hlinkClick r:id="rId3"/>
          </p:cNvPr>
          <p:cNvPicPr preferRelativeResize="0"/>
          <p:nvPr/>
        </p:nvPicPr>
        <p:blipFill>
          <a:blip r:embed="rId4">
            <a:alphaModFix/>
          </a:blip>
          <a:stretch>
            <a:fillRect/>
          </a:stretch>
        </p:blipFill>
        <p:spPr>
          <a:xfrm>
            <a:off x="311688" y="1175213"/>
            <a:ext cx="3988987" cy="2793074"/>
          </a:xfrm>
          <a:prstGeom prst="rect">
            <a:avLst/>
          </a:prstGeom>
          <a:noFill/>
          <a:ln>
            <a:noFill/>
          </a:ln>
        </p:spPr>
      </p:pic>
      <p:sp>
        <p:nvSpPr>
          <p:cNvPr id="84" name="Google Shape;84;p15"/>
          <p:cNvSpPr txBox="1"/>
          <p:nvPr/>
        </p:nvSpPr>
        <p:spPr>
          <a:xfrm>
            <a:off x="4454100" y="1000400"/>
            <a:ext cx="4378200" cy="344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Average"/>
              <a:ea typeface="Average"/>
              <a:cs typeface="Average"/>
              <a:sym typeface="Average"/>
            </a:endParaRPr>
          </a:p>
          <a:p>
            <a:pPr indent="-342900" lvl="0" marL="457200" rtl="0" algn="l">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Primarily written story</a:t>
            </a:r>
            <a:endParaRPr sz="1800">
              <a:solidFill>
                <a:schemeClr val="dk1"/>
              </a:solidFill>
              <a:latin typeface="Average"/>
              <a:ea typeface="Average"/>
              <a:cs typeface="Average"/>
              <a:sym typeface="Average"/>
            </a:endParaRPr>
          </a:p>
          <a:p>
            <a:pPr indent="-342900" lvl="1" marL="914400" rtl="0" algn="l">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Photographs, historical docs and interview audio clips to supplement.</a:t>
            </a:r>
            <a:endParaRPr sz="1800">
              <a:solidFill>
                <a:schemeClr val="dk1"/>
              </a:solidFill>
              <a:latin typeface="Average"/>
              <a:ea typeface="Average"/>
              <a:cs typeface="Average"/>
              <a:sym typeface="Average"/>
            </a:endParaRPr>
          </a:p>
          <a:p>
            <a:pPr indent="-342900" lvl="0" marL="457200" rtl="0" algn="l">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Interactive Map with buildings that have been destroyed vs. rennovated/preserved.</a:t>
            </a:r>
            <a:endParaRPr sz="1800">
              <a:solidFill>
                <a:schemeClr val="dk1"/>
              </a:solidFill>
              <a:latin typeface="Average"/>
              <a:ea typeface="Average"/>
              <a:cs typeface="Average"/>
              <a:sym typeface="Average"/>
            </a:endParaRPr>
          </a:p>
          <a:p>
            <a:pPr indent="-342900" lvl="1" marL="914400" rtl="0" algn="l">
              <a:spcBef>
                <a:spcPts val="0"/>
              </a:spcBef>
              <a:spcAft>
                <a:spcPts val="0"/>
              </a:spcAft>
              <a:buClr>
                <a:schemeClr val="dk1"/>
              </a:buClr>
              <a:buSzPts val="1800"/>
              <a:buFont typeface="Average"/>
              <a:buChar char="○"/>
            </a:pPr>
            <a:r>
              <a:rPr lang="en" sz="1800">
                <a:solidFill>
                  <a:schemeClr val="dk1"/>
                </a:solidFill>
                <a:latin typeface="Average"/>
                <a:ea typeface="Average"/>
                <a:cs typeface="Average"/>
                <a:sym typeface="Average"/>
              </a:rPr>
              <a:t>Timeline - We want to indicate the construction of the building versus the demolition or preservation.</a:t>
            </a:r>
            <a:endParaRPr sz="1800">
              <a:solidFill>
                <a:schemeClr val="dk1"/>
              </a:solidFill>
              <a:latin typeface="Average"/>
              <a:ea typeface="Average"/>
              <a:cs typeface="Average"/>
              <a:sym typeface="Average"/>
            </a:endParaRPr>
          </a:p>
        </p:txBody>
      </p:sp>
      <p:sp>
        <p:nvSpPr>
          <p:cNvPr id="85" name="Google Shape;85;p15"/>
          <p:cNvSpPr txBox="1"/>
          <p:nvPr/>
        </p:nvSpPr>
        <p:spPr>
          <a:xfrm>
            <a:off x="340450" y="4122150"/>
            <a:ext cx="36024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latin typeface="Average"/>
                <a:ea typeface="Average"/>
                <a:cs typeface="Average"/>
                <a:sym typeface="Average"/>
                <a:hlinkClick r:id="rId5"/>
              </a:rPr>
              <a:t>https://features.propublica.org/illinois-seclusion-rooms/school-students-put-in-isolated-timeouts/</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